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6" r:id="rId11"/>
    <p:sldId id="285" r:id="rId12"/>
    <p:sldId id="287" r:id="rId13"/>
    <p:sldId id="288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9" r:id="rId23"/>
    <p:sldId id="300" r:id="rId24"/>
    <p:sldId id="298" r:id="rId25"/>
    <p:sldId id="289" r:id="rId26"/>
    <p:sldId id="257" r:id="rId27"/>
    <p:sldId id="258" r:id="rId28"/>
    <p:sldId id="259" r:id="rId29"/>
    <p:sldId id="260" r:id="rId30"/>
    <p:sldId id="261" r:id="rId31"/>
    <p:sldId id="262" r:id="rId32"/>
    <p:sldId id="263" r:id="rId33"/>
    <p:sldId id="264" r:id="rId34"/>
    <p:sldId id="265" r:id="rId35"/>
    <p:sldId id="266" r:id="rId36"/>
    <p:sldId id="267" r:id="rId37"/>
    <p:sldId id="268" r:id="rId38"/>
    <p:sldId id="269" r:id="rId39"/>
    <p:sldId id="270" r:id="rId40"/>
    <p:sldId id="271" r:id="rId41"/>
    <p:sldId id="272" r:id="rId42"/>
    <p:sldId id="273" r:id="rId43"/>
    <p:sldId id="274" r:id="rId44"/>
    <p:sldId id="275" r:id="rId45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53" d="100"/>
          <a:sy n="53" d="100"/>
        </p:scale>
        <p:origin x="-115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012DD2-17FD-4C4C-8CA2-EAFF276AF06B}" type="datetimeFigureOut">
              <a:rPr lang="ar-EG" smtClean="0"/>
              <a:pPr/>
              <a:t>10/02/1440</a:t>
            </a:fld>
            <a:endParaRPr lang="ar-EG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2FBB6D9-D7D2-4850-AECA-9F41500F5B3F}" type="slidenum">
              <a:rPr lang="ar-EG" smtClean="0"/>
              <a:pPr/>
              <a:t>‹#›</a:t>
            </a:fld>
            <a:endParaRPr lang="ar-EG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Renal function tests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Urine analysis</a:t>
            </a:r>
            <a:endParaRPr lang="ar-EG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1- </a:t>
            </a:r>
            <a:r>
              <a:rPr lang="en-US" dirty="0" err="1" smtClean="0"/>
              <a:t>creatinine</a:t>
            </a:r>
            <a:r>
              <a:rPr lang="en-US" dirty="0" smtClean="0"/>
              <a:t> clearance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l" rtl="0"/>
            <a:r>
              <a:rPr lang="en-US" dirty="0" smtClean="0"/>
              <a:t>The </a:t>
            </a:r>
            <a:r>
              <a:rPr lang="en-US" dirty="0" smtClean="0"/>
              <a:t>most common type of clearance to </a:t>
            </a:r>
            <a:r>
              <a:rPr lang="en-US" dirty="0" err="1" smtClean="0"/>
              <a:t>assec</a:t>
            </a:r>
            <a:r>
              <a:rPr lang="en-US" dirty="0" smtClean="0"/>
              <a:t> renal function. </a:t>
            </a:r>
            <a:r>
              <a:rPr lang="en-US" dirty="0" err="1" smtClean="0"/>
              <a:t>Why?endogenous</a:t>
            </a:r>
            <a:r>
              <a:rPr lang="en-US" dirty="0" smtClean="0"/>
              <a:t>, constant, not affected by daily protein intake .</a:t>
            </a:r>
          </a:p>
          <a:p>
            <a:pPr marL="514350" indent="-514350" algn="l" rtl="0"/>
            <a:r>
              <a:rPr lang="en-US" dirty="0" smtClean="0"/>
              <a:t>Partially secreted </a:t>
            </a:r>
          </a:p>
          <a:p>
            <a:pPr marL="514350" indent="-514350" algn="l" rtl="0"/>
            <a:r>
              <a:rPr lang="en-US" dirty="0" smtClean="0"/>
              <a:t>Method??</a:t>
            </a:r>
          </a:p>
          <a:p>
            <a:pPr marL="514350" indent="-514350" algn="l" rtl="0">
              <a:buNone/>
            </a:pPr>
            <a:r>
              <a:rPr lang="en-US" dirty="0" smtClean="0"/>
              <a:t>  1- collect 24 hr urine &amp; calculate V (volume of </a:t>
            </a:r>
            <a:r>
              <a:rPr lang="en-US" dirty="0" err="1" smtClean="0"/>
              <a:t>urinr</a:t>
            </a:r>
            <a:r>
              <a:rPr lang="en-US" dirty="0" smtClean="0"/>
              <a:t>\min)</a:t>
            </a:r>
          </a:p>
          <a:p>
            <a:pPr marL="514350" indent="-514350" algn="l" rtl="0">
              <a:buNone/>
            </a:pPr>
            <a:r>
              <a:rPr lang="en-US" dirty="0" smtClean="0"/>
              <a:t>  2-serum P &amp; urinary U </a:t>
            </a:r>
            <a:r>
              <a:rPr lang="en-US" dirty="0" err="1" smtClean="0"/>
              <a:t>conc</a:t>
            </a:r>
            <a:r>
              <a:rPr lang="en-US" dirty="0" smtClean="0"/>
              <a:t> of </a:t>
            </a:r>
            <a:r>
              <a:rPr lang="en-US" dirty="0" err="1" smtClean="0"/>
              <a:t>creatinine</a:t>
            </a:r>
            <a:r>
              <a:rPr lang="en-US" dirty="0" smtClean="0"/>
              <a:t> is measured.</a:t>
            </a:r>
          </a:p>
          <a:p>
            <a:pPr marL="514350" indent="-514350" algn="l" rtl="0">
              <a:buNone/>
            </a:pPr>
            <a:r>
              <a:rPr lang="en-US" dirty="0" smtClean="0"/>
              <a:t>  3- </a:t>
            </a:r>
            <a:r>
              <a:rPr lang="en-US" dirty="0" err="1" smtClean="0"/>
              <a:t>creatinine</a:t>
            </a:r>
            <a:r>
              <a:rPr lang="en-US" dirty="0" smtClean="0"/>
              <a:t> clearance = U X V \ P =140 ml/min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 urea clearance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Reabsorbed by collecting duct.</a:t>
            </a:r>
          </a:p>
          <a:p>
            <a:pPr algn="l" rtl="0"/>
            <a:r>
              <a:rPr lang="en-US" dirty="0" smtClean="0"/>
              <a:t>Can detect early stages of renal failure at 60% loss of renal function when clinical </a:t>
            </a:r>
            <a:r>
              <a:rPr lang="en-US" dirty="0" err="1" smtClean="0"/>
              <a:t>symtoms</a:t>
            </a:r>
            <a:r>
              <a:rPr lang="en-US" dirty="0" smtClean="0"/>
              <a:t> remain normal( until 95% lost).</a:t>
            </a:r>
          </a:p>
          <a:p>
            <a:pPr algn="l" rtl="0"/>
            <a:r>
              <a:rPr lang="en-US" dirty="0" smtClean="0"/>
              <a:t>Method?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1-bladder first evacuated.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2-give subject a glass of water at start.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3-another glass given 1 hr later.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4- blood sample is </a:t>
            </a:r>
            <a:r>
              <a:rPr lang="en-US" dirty="0" err="1" smtClean="0"/>
              <a:t>withdrown</a:t>
            </a:r>
            <a:r>
              <a:rPr lang="en-US" dirty="0" smtClean="0"/>
              <a:t> for urea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4- if urine </a:t>
            </a:r>
            <a:r>
              <a:rPr lang="en-US" dirty="0" err="1" smtClean="0"/>
              <a:t>vol</a:t>
            </a:r>
            <a:r>
              <a:rPr lang="en-US" dirty="0" smtClean="0"/>
              <a:t> . &gt;2 ml/min , C= U X V\P = 75 ml\min or urea max.</a:t>
            </a:r>
          </a:p>
          <a:p>
            <a:pPr algn="l" rtl="0">
              <a:buNone/>
            </a:pPr>
            <a:r>
              <a:rPr lang="en-US" dirty="0" smtClean="0"/>
              <a:t>5- if urine vol. &lt; 2 ml\min. use urea standard C=U </a:t>
            </a:r>
            <a:r>
              <a:rPr lang="en-US" dirty="0" err="1" smtClean="0"/>
              <a:t>x√V</a:t>
            </a:r>
            <a:r>
              <a:rPr lang="en-US" dirty="0" smtClean="0"/>
              <a:t>/P =54 ml/min.</a:t>
            </a:r>
            <a:endParaRPr lang="ar-E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3- glucose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Freely </a:t>
            </a:r>
            <a:r>
              <a:rPr lang="en-US" dirty="0" err="1" smtClean="0"/>
              <a:t>filterd</a:t>
            </a:r>
            <a:r>
              <a:rPr lang="en-US" dirty="0" smtClean="0"/>
              <a:t> in </a:t>
            </a:r>
            <a:r>
              <a:rPr lang="en-US" dirty="0" err="1" smtClean="0"/>
              <a:t>glomeruli</a:t>
            </a:r>
            <a:r>
              <a:rPr lang="en-US" dirty="0" smtClean="0"/>
              <a:t> &amp; </a:t>
            </a:r>
            <a:r>
              <a:rPr lang="en-US" dirty="0" err="1" smtClean="0"/>
              <a:t>copletely</a:t>
            </a:r>
            <a:r>
              <a:rPr lang="en-US" dirty="0" smtClean="0"/>
              <a:t> reabsorbed in PCTs., not secreted.</a:t>
            </a:r>
          </a:p>
          <a:p>
            <a:pPr algn="l" rtl="0"/>
            <a:r>
              <a:rPr lang="en-US" dirty="0" err="1" smtClean="0"/>
              <a:t>Norlam</a:t>
            </a:r>
            <a:r>
              <a:rPr lang="en-US" dirty="0" smtClean="0"/>
              <a:t> glucose clearance = 0 ml/ min</a:t>
            </a:r>
          </a:p>
          <a:p>
            <a:pPr algn="l" rtl="0"/>
            <a:r>
              <a:rPr lang="en-US" dirty="0" smtClean="0"/>
              <a:t>Importance? Used to estimate the </a:t>
            </a:r>
            <a:r>
              <a:rPr lang="en-US" dirty="0" err="1" smtClean="0"/>
              <a:t>abbsrpative</a:t>
            </a:r>
            <a:r>
              <a:rPr lang="en-US" dirty="0" smtClean="0"/>
              <a:t> power of the kidney</a:t>
            </a:r>
            <a:endParaRPr lang="ar-EG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 of substance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err="1" smtClean="0"/>
              <a:t>Defenition</a:t>
            </a:r>
            <a:r>
              <a:rPr lang="en-US" dirty="0" smtClean="0"/>
              <a:t> : the amount of substance delivered to renal tubules\ min.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r>
              <a:rPr lang="en-US" b="1" u="sng" dirty="0" smtClean="0"/>
              <a:t>Load of substance = conc. Of  </a:t>
            </a:r>
            <a:r>
              <a:rPr lang="en-US" b="1" u="sng" dirty="0" err="1" smtClean="0"/>
              <a:t>sabstance</a:t>
            </a:r>
            <a:r>
              <a:rPr lang="en-US" b="1" u="sng" dirty="0" smtClean="0"/>
              <a:t> in plasma XGFR</a:t>
            </a:r>
            <a:endParaRPr lang="ar-EG" b="1" u="sng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 OR tubular maximum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maximum amount of substance in mg that can be absorbed or secreted by kidney tubules.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TMG or tubular max for glucose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max </a:t>
            </a:r>
            <a:r>
              <a:rPr lang="en-US" dirty="0" err="1" smtClean="0"/>
              <a:t>amuont</a:t>
            </a:r>
            <a:r>
              <a:rPr lang="en-US" dirty="0" smtClean="0"/>
              <a:t> of glucose in mg that can be absorbed by kidney tubules.</a:t>
            </a:r>
          </a:p>
          <a:p>
            <a:pPr algn="l" rtl="0"/>
            <a:r>
              <a:rPr lang="en-US" dirty="0" smtClean="0"/>
              <a:t>In males 375 mg/min, in females 305 mg/min.</a:t>
            </a:r>
          </a:p>
          <a:p>
            <a:pPr algn="l" rtl="0"/>
            <a:r>
              <a:rPr lang="en-US" dirty="0" err="1" smtClean="0"/>
              <a:t>Tubula</a:t>
            </a:r>
            <a:r>
              <a:rPr lang="en-US" dirty="0" smtClean="0"/>
              <a:t> load for glucose at blood glucose level 100 mg\dl =100 \100 x 125= 125 mg\min</a:t>
            </a:r>
          </a:p>
          <a:p>
            <a:pPr algn="l" rtl="0"/>
            <a:r>
              <a:rPr lang="en-US" dirty="0" smtClean="0"/>
              <a:t>Tubular </a:t>
            </a:r>
            <a:r>
              <a:rPr lang="en-US" dirty="0" err="1" smtClean="0"/>
              <a:t>laod</a:t>
            </a:r>
            <a:r>
              <a:rPr lang="en-US" dirty="0" smtClean="0"/>
              <a:t> at renal </a:t>
            </a:r>
            <a:r>
              <a:rPr lang="en-US" dirty="0" err="1" smtClean="0"/>
              <a:t>theroshold</a:t>
            </a:r>
            <a:r>
              <a:rPr lang="en-US" dirty="0" smtClean="0"/>
              <a:t> 180 mg% = 180\100 X 125=225 mg\min .</a:t>
            </a:r>
          </a:p>
          <a:p>
            <a:pPr algn="l" rtl="0"/>
            <a:r>
              <a:rPr lang="en-US" dirty="0" smtClean="0"/>
              <a:t>This is less than TMG?? Why??? Coz not all 2 million </a:t>
            </a:r>
            <a:r>
              <a:rPr lang="en-US" dirty="0" err="1" smtClean="0"/>
              <a:t>nephron</a:t>
            </a:r>
            <a:r>
              <a:rPr lang="en-US" dirty="0" smtClean="0"/>
              <a:t> has the same TMG.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Renal </a:t>
            </a:r>
            <a:r>
              <a:rPr lang="en-US" dirty="0" err="1" smtClean="0"/>
              <a:t>theroshold</a:t>
            </a:r>
            <a:r>
              <a:rPr lang="en-US" dirty="0" smtClean="0"/>
              <a:t> for glucose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plasma glucose level at which glucose first appear in urine.</a:t>
            </a:r>
          </a:p>
          <a:p>
            <a:pPr algn="l" rtl="0"/>
            <a:r>
              <a:rPr lang="en-US" dirty="0" smtClean="0"/>
              <a:t>Normal 180 mg\ dl</a:t>
            </a:r>
          </a:p>
          <a:p>
            <a:pPr algn="l" rtl="0"/>
            <a:r>
              <a:rPr lang="en-US" dirty="0" smtClean="0"/>
              <a:t>May </a:t>
            </a:r>
            <a:r>
              <a:rPr lang="en-US" dirty="0" err="1" smtClean="0"/>
              <a:t>br</a:t>
            </a:r>
            <a:r>
              <a:rPr lang="en-US" dirty="0" smtClean="0"/>
              <a:t> higher in DM.</a:t>
            </a:r>
            <a:endParaRPr lang="ar-E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 THE FOLLOWING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 the following data was collected from an adult male</a:t>
            </a:r>
          </a:p>
          <a:p>
            <a:pPr algn="l" rtl="0"/>
            <a:r>
              <a:rPr lang="en-US" dirty="0" smtClean="0"/>
              <a:t>Plasma glucose level 135 mg/dl.</a:t>
            </a:r>
          </a:p>
          <a:p>
            <a:pPr algn="l" rtl="0"/>
            <a:r>
              <a:rPr lang="en-US" dirty="0" err="1" smtClean="0"/>
              <a:t>Concen</a:t>
            </a:r>
            <a:r>
              <a:rPr lang="en-US" dirty="0" smtClean="0"/>
              <a:t>. Of </a:t>
            </a:r>
            <a:r>
              <a:rPr lang="en-US" dirty="0" err="1" smtClean="0"/>
              <a:t>inulin</a:t>
            </a:r>
            <a:r>
              <a:rPr lang="en-US" dirty="0" smtClean="0"/>
              <a:t> in plasma= 50 mg\ dl.</a:t>
            </a:r>
          </a:p>
          <a:p>
            <a:pPr algn="l" rtl="0"/>
            <a:r>
              <a:rPr lang="en-US" dirty="0" smtClean="0"/>
              <a:t>Concentration of </a:t>
            </a:r>
            <a:r>
              <a:rPr lang="en-US" dirty="0" err="1" smtClean="0"/>
              <a:t>inulin</a:t>
            </a:r>
            <a:r>
              <a:rPr lang="en-US" dirty="0" smtClean="0"/>
              <a:t> in urine is 6000 mg\dl.</a:t>
            </a:r>
          </a:p>
          <a:p>
            <a:pPr algn="l" rtl="0"/>
            <a:r>
              <a:rPr lang="en-US" dirty="0" smtClean="0"/>
              <a:t>Vol. of urine in 40 min is 60 ml.</a:t>
            </a:r>
          </a:p>
          <a:p>
            <a:pPr algn="l" rtl="0"/>
            <a:r>
              <a:rPr lang="en-US" dirty="0" smtClean="0"/>
              <a:t>Calculate the GFR</a:t>
            </a:r>
          </a:p>
          <a:p>
            <a:pPr algn="l" rtl="0"/>
            <a:r>
              <a:rPr lang="en-US" dirty="0" smtClean="0"/>
              <a:t>Calculate tubular load for glucose.</a:t>
            </a:r>
            <a:endParaRPr lang="ar-EG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If plasma </a:t>
            </a:r>
            <a:r>
              <a:rPr lang="en-US" dirty="0" err="1" smtClean="0"/>
              <a:t>inulin</a:t>
            </a:r>
            <a:r>
              <a:rPr lang="en-US" dirty="0" smtClean="0"/>
              <a:t> was =2mg%, the urine </a:t>
            </a:r>
            <a:r>
              <a:rPr lang="en-US" dirty="0" err="1" smtClean="0"/>
              <a:t>inulin</a:t>
            </a:r>
            <a:r>
              <a:rPr lang="en-US" dirty="0" smtClean="0"/>
              <a:t> was 2mg%, </a:t>
            </a:r>
            <a:r>
              <a:rPr lang="en-US" dirty="0" err="1" smtClean="0"/>
              <a:t>vol</a:t>
            </a:r>
            <a:r>
              <a:rPr lang="en-US" dirty="0" smtClean="0"/>
              <a:t> of urine =2mg\min</a:t>
            </a:r>
          </a:p>
          <a:p>
            <a:pPr algn="l" rtl="0"/>
            <a:r>
              <a:rPr lang="en-US" dirty="0" smtClean="0"/>
              <a:t>Calculate GFR.</a:t>
            </a:r>
            <a:endParaRPr lang="ar-E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Combined urine &amp; blood tests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Include: renal plasma clearance &amp; TM (tubular </a:t>
            </a:r>
            <a:r>
              <a:rPr lang="en-US" dirty="0" err="1" smtClean="0"/>
              <a:t>maximin</a:t>
            </a:r>
            <a:r>
              <a:rPr lang="en-US" dirty="0" smtClean="0"/>
              <a:t>)</a:t>
            </a:r>
          </a:p>
          <a:p>
            <a:pPr algn="l" rtl="0"/>
            <a:r>
              <a:rPr lang="en-US" dirty="0" smtClean="0"/>
              <a:t>Importance: become abnormal in early phases of renal </a:t>
            </a:r>
            <a:r>
              <a:rPr lang="en-US" dirty="0" err="1" smtClean="0"/>
              <a:t>desease</a:t>
            </a:r>
            <a:r>
              <a:rPr lang="en-US" dirty="0" smtClean="0"/>
              <a:t> , before blood composition is changed.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Use the data below to calculate the net amount of substance X secreted by the kidney</a:t>
            </a:r>
          </a:p>
          <a:p>
            <a:pPr algn="l" rtl="0">
              <a:buNone/>
            </a:pPr>
            <a:r>
              <a:rPr lang="en-US" dirty="0" smtClean="0"/>
              <a:t> -clearance of </a:t>
            </a:r>
            <a:r>
              <a:rPr lang="en-US" dirty="0" err="1" smtClean="0"/>
              <a:t>inulin</a:t>
            </a:r>
            <a:r>
              <a:rPr lang="en-US" dirty="0" smtClean="0"/>
              <a:t> 120 ml\min.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-plasma </a:t>
            </a:r>
            <a:r>
              <a:rPr lang="en-US" dirty="0" err="1" smtClean="0"/>
              <a:t>conc</a:t>
            </a:r>
            <a:r>
              <a:rPr lang="en-US" dirty="0" smtClean="0"/>
              <a:t> of X =10 mg\dl.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-</a:t>
            </a:r>
            <a:r>
              <a:rPr lang="en-US" dirty="0" err="1" smtClean="0"/>
              <a:t>urinr</a:t>
            </a:r>
            <a:r>
              <a:rPr lang="en-US" dirty="0" smtClean="0"/>
              <a:t> </a:t>
            </a:r>
            <a:r>
              <a:rPr lang="en-US" dirty="0" err="1" smtClean="0"/>
              <a:t>conc</a:t>
            </a:r>
            <a:r>
              <a:rPr lang="en-US" dirty="0" smtClean="0"/>
              <a:t> of X =10 mg\dl.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-urine flow rate 1.5 ml\min</a:t>
            </a:r>
            <a:endParaRPr lang="ar-E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 smtClean="0"/>
              <a:t>Inulin</a:t>
            </a:r>
            <a:r>
              <a:rPr lang="en-US" dirty="0" smtClean="0"/>
              <a:t> is used in an experiment to measure the </a:t>
            </a:r>
            <a:r>
              <a:rPr lang="en-US" dirty="0" err="1" smtClean="0"/>
              <a:t>glomerular</a:t>
            </a:r>
            <a:r>
              <a:rPr lang="en-US" dirty="0" smtClean="0"/>
              <a:t> filtration rate (GFR). </a:t>
            </a:r>
            <a:r>
              <a:rPr lang="en-US" dirty="0" err="1" smtClean="0"/>
              <a:t>Inulin</a:t>
            </a:r>
            <a:r>
              <a:rPr lang="en-US" dirty="0" smtClean="0"/>
              <a:t> is continuously infused to achieve a steady-state concentration in the plasma of 1.0 mg/</a:t>
            </a:r>
            <a:r>
              <a:rPr lang="en-US" dirty="0" err="1" smtClean="0"/>
              <a:t>dL</a:t>
            </a:r>
            <a:r>
              <a:rPr lang="en-US" dirty="0" smtClean="0"/>
              <a:t>. Urine is collected over a 10 hour period. The total volume of urine is 1.5 L, and the urinary concentration of </a:t>
            </a:r>
            <a:r>
              <a:rPr lang="en-US" dirty="0" err="1" smtClean="0"/>
              <a:t>inulin</a:t>
            </a:r>
            <a:r>
              <a:rPr lang="en-US" dirty="0" smtClean="0"/>
              <a:t> is 440 mg/L. What is the GFR, as determined from the </a:t>
            </a:r>
            <a:r>
              <a:rPr lang="en-US" dirty="0" err="1" smtClean="0"/>
              <a:t>inulin</a:t>
            </a:r>
            <a:r>
              <a:rPr lang="en-US" dirty="0" smtClean="0"/>
              <a:t> clearance? </a:t>
            </a:r>
            <a:endParaRPr lang="ar-EG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A 25 year old man weighing 60 kg has a plasma [</a:t>
            </a:r>
            <a:r>
              <a:rPr lang="en-US" dirty="0" err="1" smtClean="0"/>
              <a:t>creatinine</a:t>
            </a:r>
            <a:r>
              <a:rPr lang="en-US" dirty="0" smtClean="0"/>
              <a:t>] of 1.4 mg/</a:t>
            </a:r>
            <a:r>
              <a:rPr lang="en-US" dirty="0" err="1" smtClean="0"/>
              <a:t>dL</a:t>
            </a:r>
            <a:r>
              <a:rPr lang="en-US" dirty="0" smtClean="0"/>
              <a:t> (</a:t>
            </a:r>
            <a:r>
              <a:rPr lang="en-US" dirty="0" err="1" smtClean="0"/>
              <a:t>nl</a:t>
            </a:r>
            <a:r>
              <a:rPr lang="en-US" dirty="0" smtClean="0"/>
              <a:t> = 0.8 - 1.4 mg/</a:t>
            </a:r>
            <a:r>
              <a:rPr lang="en-US" dirty="0" err="1" smtClean="0"/>
              <a:t>dL</a:t>
            </a:r>
            <a:r>
              <a:rPr lang="en-US" dirty="0" smtClean="0"/>
              <a:t>). A 24 hour urine collection is done to determine his </a:t>
            </a:r>
            <a:r>
              <a:rPr lang="en-US" dirty="0" err="1" smtClean="0"/>
              <a:t>creatinine</a:t>
            </a:r>
            <a:r>
              <a:rPr lang="en-US" dirty="0" smtClean="0"/>
              <a:t> clearance, and thereby estimate his GFR. The following data are obtained: Urine [</a:t>
            </a:r>
            <a:r>
              <a:rPr lang="en-US" dirty="0" err="1" smtClean="0"/>
              <a:t>creatinine</a:t>
            </a:r>
            <a:r>
              <a:rPr lang="en-US" dirty="0" smtClean="0"/>
              <a:t>] = 833 mg/L Urine volume = 1,080 ml/24 hour What is his </a:t>
            </a:r>
            <a:r>
              <a:rPr lang="en-US" dirty="0" err="1" smtClean="0"/>
              <a:t>creatinine</a:t>
            </a:r>
            <a:r>
              <a:rPr lang="en-US" dirty="0" smtClean="0"/>
              <a:t> clearance?</a:t>
            </a:r>
            <a:endParaRPr lang="ar-EG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err="1" smtClean="0"/>
              <a:t>Creatinine</a:t>
            </a:r>
            <a:r>
              <a:rPr lang="en-US" dirty="0" smtClean="0"/>
              <a:t> clearance = _____44.6____ ml/min Calculation: Urine flow rate = 1,080 ml/1440 min = 0.75 ml/min Urine [</a:t>
            </a:r>
            <a:r>
              <a:rPr lang="en-US" dirty="0" err="1" smtClean="0"/>
              <a:t>creatinine</a:t>
            </a:r>
            <a:r>
              <a:rPr lang="en-US" dirty="0" smtClean="0"/>
              <a:t>] = 833 mg/L = 0.833 mg/ml Plasma [</a:t>
            </a:r>
            <a:r>
              <a:rPr lang="en-US" dirty="0" err="1" smtClean="0"/>
              <a:t>creatinine</a:t>
            </a:r>
            <a:r>
              <a:rPr lang="en-US" dirty="0" smtClean="0"/>
              <a:t>] = 1.4 mg/</a:t>
            </a:r>
            <a:r>
              <a:rPr lang="en-US" dirty="0" err="1" smtClean="0"/>
              <a:t>dL</a:t>
            </a:r>
            <a:r>
              <a:rPr lang="en-US" smtClean="0"/>
              <a:t> = 0.014 mg/ml</a:t>
            </a:r>
            <a:endParaRPr lang="ar-EG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err="1" smtClean="0"/>
              <a:t>Inulin</a:t>
            </a:r>
            <a:r>
              <a:rPr lang="en-US" dirty="0" smtClean="0"/>
              <a:t> Clearance = GFR = _____110____ ml/min Calculations: Urine flow rate = 1,500 ml/600 min = 2.5 </a:t>
            </a:r>
            <a:r>
              <a:rPr lang="en-US" dirty="0" smtClean="0"/>
              <a:t>ml/min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Urine [</a:t>
            </a:r>
            <a:r>
              <a:rPr lang="en-US" dirty="0" err="1" smtClean="0"/>
              <a:t>inulin</a:t>
            </a:r>
            <a:r>
              <a:rPr lang="en-US" dirty="0" smtClean="0"/>
              <a:t>] = 440 mg/L = 0.44 mg/ml </a:t>
            </a:r>
            <a:endParaRPr lang="en-US" dirty="0" smtClean="0"/>
          </a:p>
          <a:p>
            <a:pPr algn="l" rtl="0"/>
            <a:r>
              <a:rPr lang="en-US" dirty="0" smtClean="0"/>
              <a:t>Plasma </a:t>
            </a:r>
            <a:r>
              <a:rPr lang="en-US" dirty="0" smtClean="0"/>
              <a:t>[</a:t>
            </a:r>
            <a:r>
              <a:rPr lang="en-US" dirty="0" err="1" smtClean="0"/>
              <a:t>inulin</a:t>
            </a:r>
            <a:r>
              <a:rPr lang="en-US" dirty="0" smtClean="0"/>
              <a:t>] = 1.0 mg/</a:t>
            </a:r>
            <a:r>
              <a:rPr lang="en-US" dirty="0" err="1" smtClean="0"/>
              <a:t>dL</a:t>
            </a:r>
            <a:r>
              <a:rPr lang="en-US" dirty="0" smtClean="0"/>
              <a:t> = 0.01 mg/ml </a:t>
            </a:r>
            <a:endParaRPr lang="en-US" dirty="0" smtClean="0"/>
          </a:p>
          <a:p>
            <a:pPr algn="l" rtl="0"/>
            <a:r>
              <a:rPr lang="en-US" dirty="0" err="1" smtClean="0"/>
              <a:t>Inulin</a:t>
            </a:r>
            <a:r>
              <a:rPr lang="en-US" dirty="0" smtClean="0"/>
              <a:t> </a:t>
            </a:r>
            <a:r>
              <a:rPr lang="en-US" dirty="0" smtClean="0"/>
              <a:t>clearance = GFR = (2.5 ml/min x 0.44 mg/ml)/0.01 mg/ml = 110 ml/min</a:t>
            </a:r>
            <a:endParaRPr lang="ar-E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3- handling of renal tubules with </a:t>
            </a:r>
            <a:r>
              <a:rPr lang="ar-EG" dirty="0" smtClean="0"/>
              <a:t> </a:t>
            </a:r>
            <a:r>
              <a:rPr lang="en-US" dirty="0" smtClean="0"/>
              <a:t>different substances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l" rtl="0"/>
            <a:r>
              <a:rPr lang="en-US" dirty="0" smtClean="0"/>
              <a:t>Clearance = 0 as glucose completely reabsorbed.</a:t>
            </a:r>
          </a:p>
          <a:p>
            <a:pPr marL="514350" indent="-514350" algn="l" rtl="0"/>
            <a:r>
              <a:rPr lang="en-US" dirty="0" err="1" smtClean="0"/>
              <a:t>Inulin</a:t>
            </a:r>
            <a:r>
              <a:rPr lang="en-US" dirty="0" smtClean="0"/>
              <a:t>(neither reabsorbed nor secreted) so </a:t>
            </a:r>
            <a:r>
              <a:rPr lang="en-US" dirty="0" err="1" smtClean="0"/>
              <a:t>inulin</a:t>
            </a:r>
            <a:r>
              <a:rPr lang="en-US" dirty="0" smtClean="0"/>
              <a:t> clearance is used as a </a:t>
            </a:r>
            <a:r>
              <a:rPr lang="en-US" dirty="0" err="1" smtClean="0"/>
              <a:t>refrence</a:t>
            </a:r>
            <a:r>
              <a:rPr lang="en-US" dirty="0" smtClean="0"/>
              <a:t> value 125 ml/ min.</a:t>
            </a:r>
          </a:p>
          <a:p>
            <a:pPr marL="514350" indent="-514350" algn="l" rtl="0"/>
            <a:r>
              <a:rPr lang="en-US" dirty="0" smtClean="0"/>
              <a:t> substance with clearance less than </a:t>
            </a:r>
            <a:r>
              <a:rPr lang="en-US" dirty="0" err="1" smtClean="0"/>
              <a:t>inulin</a:t>
            </a:r>
            <a:r>
              <a:rPr lang="en-US" dirty="0" smtClean="0"/>
              <a:t> are partially </a:t>
            </a:r>
            <a:r>
              <a:rPr lang="en-US" dirty="0" err="1" smtClean="0"/>
              <a:t>reapsorbed</a:t>
            </a:r>
            <a:r>
              <a:rPr lang="en-US" dirty="0" smtClean="0"/>
              <a:t> as urea 54 &amp;75 ml/min.</a:t>
            </a:r>
          </a:p>
          <a:p>
            <a:pPr marL="514350" indent="-514350" algn="l" rtl="0"/>
            <a:r>
              <a:rPr lang="en-US" dirty="0" smtClean="0"/>
              <a:t> substance with clearance more than </a:t>
            </a:r>
            <a:r>
              <a:rPr lang="en-US" dirty="0" err="1" smtClean="0"/>
              <a:t>inulin</a:t>
            </a:r>
            <a:r>
              <a:rPr lang="en-US" dirty="0" smtClean="0"/>
              <a:t> are partially  secreted as </a:t>
            </a:r>
            <a:r>
              <a:rPr lang="en-US" dirty="0" err="1" smtClean="0"/>
              <a:t>creatinine</a:t>
            </a:r>
            <a:r>
              <a:rPr lang="en-US" dirty="0" smtClean="0"/>
              <a:t> =140 ml/min.</a:t>
            </a:r>
          </a:p>
          <a:p>
            <a:pPr marL="514350" indent="-514350" algn="l" rtl="0"/>
            <a:r>
              <a:rPr lang="en-US" dirty="0" smtClean="0"/>
              <a:t>Substance with clearance</a:t>
            </a:r>
            <a:r>
              <a:rPr lang="en-US" dirty="0" smtClean="0"/>
              <a:t> </a:t>
            </a:r>
            <a:r>
              <a:rPr lang="en-US" dirty="0" err="1" smtClean="0"/>
              <a:t>clearance</a:t>
            </a:r>
            <a:r>
              <a:rPr lang="en-US" dirty="0" smtClean="0"/>
              <a:t>=650 -700 ml/min</a:t>
            </a:r>
            <a:r>
              <a:rPr lang="en-US" dirty="0" smtClean="0"/>
              <a:t> (PAHA) completely secreted.</a:t>
            </a:r>
          </a:p>
          <a:p>
            <a:pPr marL="514350" indent="-514350" algn="l" rtl="0"/>
            <a:r>
              <a:rPr lang="en-US" dirty="0" smtClean="0"/>
              <a:t>Substance with clearance higher than 700 ml/ min are completely secreted &amp; </a:t>
            </a:r>
            <a:r>
              <a:rPr lang="en-US" dirty="0" err="1" smtClean="0"/>
              <a:t>synthezied</a:t>
            </a:r>
            <a:r>
              <a:rPr lang="en-US" dirty="0" smtClean="0"/>
              <a:t> by renal tubules as </a:t>
            </a:r>
            <a:r>
              <a:rPr lang="en-US" dirty="0" err="1" smtClean="0"/>
              <a:t>amonia</a:t>
            </a:r>
            <a:endParaRPr lang="ar-EG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Urine examination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One of the most important &amp; useful urologic test available.</a:t>
            </a:r>
          </a:p>
          <a:p>
            <a:pPr algn="l" rtl="0"/>
            <a:r>
              <a:rPr lang="en-US" dirty="0" smtClean="0"/>
              <a:t>Patient with urinary tract symptoms or signs </a:t>
            </a:r>
            <a:r>
              <a:rPr lang="en-US" dirty="0" err="1" smtClean="0"/>
              <a:t>shoukd</a:t>
            </a:r>
            <a:r>
              <a:rPr lang="en-US" dirty="0" smtClean="0"/>
              <a:t> undergo urine analysis.</a:t>
            </a:r>
          </a:p>
          <a:p>
            <a:pPr algn="l" rtl="0"/>
            <a:r>
              <a:rPr lang="en-US" dirty="0" smtClean="0"/>
              <a:t>Important for </a:t>
            </a:r>
            <a:r>
              <a:rPr lang="en-US" dirty="0" err="1" smtClean="0"/>
              <a:t>asseament</a:t>
            </a:r>
            <a:r>
              <a:rPr lang="en-US" dirty="0" smtClean="0"/>
              <a:t> of renal function.</a:t>
            </a: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 urine analysis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include: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Physical or macroscopic examination.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Chemical examination.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Microscopic examination.</a:t>
            </a: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Urine collection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l" rtl="0">
              <a:buNone/>
            </a:pPr>
            <a:r>
              <a:rPr lang="en-US" b="1" u="sng" dirty="0" smtClean="0"/>
              <a:t>Urine collection:</a:t>
            </a:r>
          </a:p>
          <a:p>
            <a:pPr marL="514350" indent="-514350" algn="l" rtl="0"/>
            <a:r>
              <a:rPr lang="en-US" dirty="0" smtClean="0"/>
              <a:t>Freshly voided few hours after the last meal</a:t>
            </a:r>
          </a:p>
          <a:p>
            <a:pPr marL="514350" indent="-514350" algn="l" rtl="0"/>
            <a:r>
              <a:rPr lang="en-US" dirty="0" smtClean="0"/>
              <a:t>In the laboratory.</a:t>
            </a:r>
          </a:p>
          <a:p>
            <a:pPr marL="514350" indent="-514350" algn="l" rtl="0"/>
            <a:r>
              <a:rPr lang="en-US" dirty="0" smtClean="0"/>
              <a:t>Examined </a:t>
            </a:r>
            <a:r>
              <a:rPr lang="en-US" dirty="0" err="1" smtClean="0"/>
              <a:t>withen</a:t>
            </a:r>
            <a:r>
              <a:rPr lang="en-US" dirty="0" smtClean="0"/>
              <a:t> 1 hour .</a:t>
            </a:r>
          </a:p>
          <a:p>
            <a:pPr marL="514350" indent="-514350" algn="l" rtl="0">
              <a:buNone/>
            </a:pPr>
            <a:r>
              <a:rPr lang="en-US" u="sng" dirty="0" smtClean="0"/>
              <a:t>Indication for morning specimen?</a:t>
            </a:r>
          </a:p>
          <a:p>
            <a:pPr marL="514350" indent="-514350" algn="l" rtl="0">
              <a:buNone/>
            </a:pPr>
            <a:r>
              <a:rPr lang="en-US" dirty="0"/>
              <a:t> </a:t>
            </a:r>
            <a:r>
              <a:rPr lang="en-US" dirty="0" smtClean="0"/>
              <a:t>sp. Gravity in minimal renal </a:t>
            </a:r>
            <a:r>
              <a:rPr lang="en-US" dirty="0" err="1" smtClean="0"/>
              <a:t>desease</a:t>
            </a:r>
            <a:r>
              <a:rPr lang="en-US" dirty="0" smtClean="0"/>
              <a:t> and diabetes </a:t>
            </a:r>
            <a:r>
              <a:rPr lang="en-US" dirty="0" err="1" smtClean="0"/>
              <a:t>inspidus</a:t>
            </a:r>
            <a:r>
              <a:rPr lang="en-US" dirty="0" smtClean="0"/>
              <a:t>.</a:t>
            </a:r>
          </a:p>
          <a:p>
            <a:pPr marL="514350" indent="-514350" algn="l" rtl="0">
              <a:buNone/>
            </a:pPr>
            <a:r>
              <a:rPr lang="en-US" dirty="0" err="1" smtClean="0"/>
              <a:t>Protien</a:t>
            </a:r>
            <a:r>
              <a:rPr lang="en-US" dirty="0" smtClean="0"/>
              <a:t> in orthostatic </a:t>
            </a:r>
            <a:r>
              <a:rPr lang="en-US" dirty="0" err="1" smtClean="0"/>
              <a:t>protienurea</a:t>
            </a:r>
            <a:r>
              <a:rPr lang="en-US" dirty="0" smtClean="0"/>
              <a:t>, TB bacilli in urine</a:t>
            </a:r>
          </a:p>
          <a:p>
            <a:pPr marL="514350" indent="-514350" algn="l" rtl="0"/>
            <a:endParaRPr lang="ar-EG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of collection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Midstream clean catch method.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/>
              <a:t>Catherization</a:t>
            </a:r>
            <a:r>
              <a:rPr lang="en-US" dirty="0" smtClean="0"/>
              <a:t>.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err="1" smtClean="0"/>
              <a:t>Suprapupic</a:t>
            </a:r>
            <a:r>
              <a:rPr lang="en-US" dirty="0" smtClean="0"/>
              <a:t> needle aspiration under local </a:t>
            </a:r>
            <a:r>
              <a:rPr lang="en-US" dirty="0" err="1" smtClean="0"/>
              <a:t>anaethesia</a:t>
            </a:r>
            <a:r>
              <a:rPr lang="en-US" dirty="0" smtClean="0"/>
              <a:t>.</a:t>
            </a:r>
            <a:endParaRPr lang="ar-E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dirty="0" smtClean="0"/>
              <a:t>Clearance</a:t>
            </a:r>
            <a:br>
              <a:rPr lang="en-US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u="sng" dirty="0" smtClean="0"/>
              <a:t>Definition:  </a:t>
            </a:r>
            <a:r>
              <a:rPr lang="en-US" dirty="0" smtClean="0"/>
              <a:t>clearance of any substance is the volume of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 plasma </a:t>
            </a:r>
            <a:r>
              <a:rPr lang="en-US" b="1" dirty="0" smtClean="0"/>
              <a:t>cleared</a:t>
            </a:r>
            <a:r>
              <a:rPr lang="en-US" dirty="0" smtClean="0"/>
              <a:t> from this substance in one min.</a:t>
            </a:r>
          </a:p>
          <a:p>
            <a:pPr algn="l" rtl="0"/>
            <a:r>
              <a:rPr lang="en-US" dirty="0" smtClean="0"/>
              <a:t>Renal tubular handling of different substances:</a:t>
            </a:r>
          </a:p>
          <a:p>
            <a:pPr algn="l" rtl="0"/>
            <a:r>
              <a:rPr lang="en-US" dirty="0" smtClean="0"/>
              <a:t>1- </a:t>
            </a:r>
            <a:r>
              <a:rPr lang="en-US" dirty="0" err="1" smtClean="0"/>
              <a:t>reabsorbtion</a:t>
            </a:r>
            <a:r>
              <a:rPr lang="en-US" dirty="0" smtClean="0"/>
              <a:t> : partial or complete.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   2- secretion: partial or complete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   3- </a:t>
            </a:r>
            <a:r>
              <a:rPr lang="en-US" dirty="0" err="1" smtClean="0"/>
              <a:t>niether</a:t>
            </a:r>
            <a:r>
              <a:rPr lang="en-US" dirty="0" smtClean="0"/>
              <a:t> secreted or reabsorbed.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   4- formed in the renal tubules.</a:t>
            </a:r>
          </a:p>
          <a:p>
            <a:pPr algn="l" rtl="0">
              <a:buNone/>
            </a:pPr>
            <a:r>
              <a:rPr lang="en-US" b="1" dirty="0" smtClean="0"/>
              <a:t> </a:t>
            </a:r>
            <a:endParaRPr lang="ar-EG" b="1" u="sng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examination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 </a:t>
            </a:r>
            <a:r>
              <a:rPr lang="en-US" u="sng" dirty="0" smtClean="0"/>
              <a:t>1- Urine </a:t>
            </a:r>
            <a:r>
              <a:rPr lang="en-US" u="sng" dirty="0" err="1" smtClean="0"/>
              <a:t>colour</a:t>
            </a:r>
            <a:r>
              <a:rPr lang="en-US" u="sng" dirty="0" smtClean="0"/>
              <a:t>:</a:t>
            </a:r>
          </a:p>
          <a:p>
            <a:pPr algn="l" rtl="0"/>
            <a:r>
              <a:rPr lang="en-US" dirty="0" smtClean="0"/>
              <a:t>normal? Amber yellow.</a:t>
            </a:r>
          </a:p>
          <a:p>
            <a:pPr algn="l" rtl="0"/>
            <a:r>
              <a:rPr lang="en-US" dirty="0" smtClean="0"/>
              <a:t>Red?? Blood, HB, </a:t>
            </a:r>
            <a:r>
              <a:rPr lang="en-US" dirty="0" err="1" smtClean="0"/>
              <a:t>myoglobin</a:t>
            </a:r>
            <a:r>
              <a:rPr lang="en-US" dirty="0" smtClean="0"/>
              <a:t> or drugs (l-</a:t>
            </a:r>
            <a:r>
              <a:rPr lang="en-US" dirty="0" err="1" smtClean="0"/>
              <a:t>dopa</a:t>
            </a:r>
            <a:r>
              <a:rPr lang="en-US" dirty="0" smtClean="0"/>
              <a:t> &amp; </a:t>
            </a:r>
            <a:r>
              <a:rPr lang="en-US" dirty="0" err="1" smtClean="0"/>
              <a:t>metronidazole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Dark yellow? Dehydration(conc.) or </a:t>
            </a:r>
            <a:r>
              <a:rPr lang="en-US" dirty="0" err="1" smtClean="0"/>
              <a:t>heamolytic</a:t>
            </a:r>
            <a:r>
              <a:rPr lang="en-US" dirty="0" smtClean="0"/>
              <a:t> </a:t>
            </a:r>
            <a:r>
              <a:rPr lang="en-US" dirty="0" err="1" smtClean="0"/>
              <a:t>joundice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Black in </a:t>
            </a:r>
            <a:r>
              <a:rPr lang="en-US" dirty="0" err="1" smtClean="0"/>
              <a:t>obstractive</a:t>
            </a:r>
            <a:r>
              <a:rPr lang="en-US" dirty="0" smtClean="0"/>
              <a:t> </a:t>
            </a:r>
            <a:r>
              <a:rPr lang="en-US" dirty="0" err="1" smtClean="0"/>
              <a:t>joundice</a:t>
            </a:r>
            <a:endParaRPr lang="en-US" dirty="0" smtClean="0"/>
          </a:p>
          <a:p>
            <a:pPr algn="l" rtl="0"/>
            <a:r>
              <a:rPr lang="en-US" dirty="0" err="1" smtClean="0"/>
              <a:t>Colourless</a:t>
            </a:r>
            <a:r>
              <a:rPr lang="en-US" dirty="0" smtClean="0"/>
              <a:t> in </a:t>
            </a:r>
            <a:r>
              <a:rPr lang="en-US" dirty="0" err="1" smtClean="0"/>
              <a:t>diabetis</a:t>
            </a:r>
            <a:r>
              <a:rPr lang="en-US" dirty="0" smtClean="0"/>
              <a:t> </a:t>
            </a:r>
            <a:r>
              <a:rPr lang="en-US" dirty="0" err="1" smtClean="0"/>
              <a:t>inspidous</a:t>
            </a:r>
            <a:r>
              <a:rPr lang="en-US" dirty="0" smtClean="0"/>
              <a:t>.</a:t>
            </a:r>
            <a:endParaRPr lang="ar-EG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u="sng" dirty="0" smtClean="0"/>
              <a:t>2- aspect 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Normal: clear.</a:t>
            </a:r>
          </a:p>
          <a:p>
            <a:pPr algn="l" rtl="0"/>
            <a:r>
              <a:rPr lang="en-US" dirty="0" smtClean="0"/>
              <a:t>Cloudy or turbid urine</a:t>
            </a:r>
            <a:r>
              <a:rPr lang="en-US" dirty="0" smtClean="0">
                <a:sym typeface="Wingdings" pitchFamily="2" charset="2"/>
              </a:rPr>
              <a:t>(1)</a:t>
            </a:r>
            <a:r>
              <a:rPr lang="en-US" dirty="0" smtClean="0"/>
              <a:t> </a:t>
            </a:r>
            <a:r>
              <a:rPr lang="en-US" dirty="0" err="1" smtClean="0"/>
              <a:t>pyurea</a:t>
            </a:r>
            <a:r>
              <a:rPr lang="en-US" dirty="0" smtClean="0"/>
              <a:t> (urinary tract infection) or (2)more often amorphous phosphate (crystals </a:t>
            </a:r>
            <a:r>
              <a:rPr lang="en-US" dirty="0" err="1" smtClean="0"/>
              <a:t>prespitated</a:t>
            </a:r>
            <a:r>
              <a:rPr lang="en-US" dirty="0" smtClean="0"/>
              <a:t> in alkaline urine </a:t>
            </a:r>
            <a:r>
              <a:rPr lang="en-US" dirty="0" err="1" smtClean="0"/>
              <a:t>diappear</a:t>
            </a:r>
            <a:r>
              <a:rPr lang="en-US" dirty="0" smtClean="0"/>
              <a:t> if acid is added) or(3) excess protein( tested by heating).</a:t>
            </a:r>
          </a:p>
          <a:p>
            <a:pPr algn="l" rtl="0"/>
            <a:r>
              <a:rPr lang="en-US" dirty="0" smtClean="0"/>
              <a:t>Odor :</a:t>
            </a:r>
            <a:r>
              <a:rPr lang="en-US" dirty="0" err="1" smtClean="0"/>
              <a:t>uriniferous</a:t>
            </a:r>
            <a:r>
              <a:rPr lang="en-US" dirty="0" smtClean="0"/>
              <a:t> odor, </a:t>
            </a:r>
            <a:r>
              <a:rPr lang="en-US" dirty="0" err="1" smtClean="0"/>
              <a:t>amoniacal</a:t>
            </a:r>
            <a:r>
              <a:rPr lang="en-US" dirty="0" smtClean="0"/>
              <a:t> odor means that specimen stay too long to be reliable.</a:t>
            </a:r>
            <a:endParaRPr lang="ar-EG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u="sng" dirty="0" smtClean="0"/>
              <a:t>3-urine volume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Normal 1-1.5 L per day.</a:t>
            </a:r>
          </a:p>
          <a:p>
            <a:pPr algn="l" rtl="0"/>
            <a:r>
              <a:rPr lang="en-US" dirty="0" err="1" smtClean="0"/>
              <a:t>Polyurea</a:t>
            </a:r>
            <a:r>
              <a:rPr lang="en-US" dirty="0" smtClean="0"/>
              <a:t> &gt;2.5 L per day un DM or </a:t>
            </a:r>
            <a:r>
              <a:rPr lang="en-US" dirty="0" err="1" smtClean="0"/>
              <a:t>D.insipidous</a:t>
            </a:r>
            <a:r>
              <a:rPr lang="en-US" dirty="0"/>
              <a:t> </a:t>
            </a:r>
            <a:r>
              <a:rPr lang="en-US" dirty="0" smtClean="0"/>
              <a:t>or early renal failure.</a:t>
            </a:r>
          </a:p>
          <a:p>
            <a:pPr algn="l" rtl="0"/>
            <a:r>
              <a:rPr lang="en-US" dirty="0" err="1" smtClean="0"/>
              <a:t>Oligourea</a:t>
            </a:r>
            <a:r>
              <a:rPr lang="en-US" dirty="0"/>
              <a:t> </a:t>
            </a:r>
            <a:r>
              <a:rPr lang="en-US" dirty="0" smtClean="0"/>
              <a:t>&lt; 400 cc per day in </a:t>
            </a:r>
            <a:r>
              <a:rPr lang="en-US" dirty="0" err="1" smtClean="0"/>
              <a:t>hypotention</a:t>
            </a:r>
            <a:r>
              <a:rPr lang="en-US" dirty="0" smtClean="0"/>
              <a:t> &amp; late phases of renal failure.</a:t>
            </a:r>
          </a:p>
          <a:p>
            <a:pPr algn="l" rtl="0"/>
            <a:r>
              <a:rPr lang="en-US" dirty="0" err="1" smtClean="0"/>
              <a:t>Anurea</a:t>
            </a:r>
            <a:r>
              <a:rPr lang="en-US" dirty="0" smtClean="0"/>
              <a:t> &lt;100 cc in renal failure &amp; urinary tract </a:t>
            </a:r>
            <a:r>
              <a:rPr lang="en-US" dirty="0" err="1" smtClean="0"/>
              <a:t>obstraction</a:t>
            </a:r>
            <a:r>
              <a:rPr lang="en-US" dirty="0" smtClean="0"/>
              <a:t>.</a:t>
            </a:r>
            <a:endParaRPr lang="ar-EG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u="sng" dirty="0" smtClean="0"/>
              <a:t>4- </a:t>
            </a:r>
            <a:r>
              <a:rPr lang="en-US" u="sng" dirty="0" err="1" smtClean="0"/>
              <a:t>specefic</a:t>
            </a:r>
            <a:r>
              <a:rPr lang="en-US" u="sng" dirty="0" smtClean="0"/>
              <a:t> gravity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Normal: 1003- 1025 according to urine( diluted {</a:t>
            </a:r>
            <a:r>
              <a:rPr lang="en-US" dirty="0" err="1" smtClean="0"/>
              <a:t>D.insipidoud</a:t>
            </a:r>
            <a:r>
              <a:rPr lang="en-US" dirty="0" smtClean="0"/>
              <a:t>} or </a:t>
            </a:r>
            <a:r>
              <a:rPr lang="en-US" dirty="0" err="1" smtClean="0"/>
              <a:t>cocentrated</a:t>
            </a:r>
            <a:r>
              <a:rPr lang="en-US" dirty="0" smtClean="0"/>
              <a:t> {dehydration or DM}).</a:t>
            </a:r>
          </a:p>
          <a:p>
            <a:pPr algn="l" rtl="0"/>
            <a:r>
              <a:rPr lang="en-US" dirty="0" smtClean="0"/>
              <a:t>Fixed SG at 1010 in renal failure.</a:t>
            </a:r>
          </a:p>
          <a:p>
            <a:pPr algn="l" rtl="0"/>
            <a:r>
              <a:rPr lang="en-US" dirty="0" smtClean="0"/>
              <a:t>Renal tubular function </a:t>
            </a:r>
            <a:r>
              <a:rPr lang="en-US" dirty="0" err="1" smtClean="0"/>
              <a:t>assested</a:t>
            </a:r>
            <a:r>
              <a:rPr lang="en-US" dirty="0" smtClean="0"/>
              <a:t> by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1- dilution test.</a:t>
            </a:r>
          </a:p>
          <a:p>
            <a:pPr algn="l" rtl="0">
              <a:buNone/>
            </a:pPr>
            <a:r>
              <a:rPr lang="en-US" dirty="0"/>
              <a:t> </a:t>
            </a:r>
            <a:r>
              <a:rPr lang="en-US" dirty="0" smtClean="0"/>
              <a:t>2- concentration test.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5- reaction of urine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Normal PH: 4.5- 8.</a:t>
            </a:r>
          </a:p>
          <a:p>
            <a:pPr algn="l" rtl="0"/>
            <a:r>
              <a:rPr lang="en-US" dirty="0" smtClean="0"/>
              <a:t>Failure of kidney to secrete H+ </a:t>
            </a:r>
            <a:r>
              <a:rPr lang="en-US" dirty="0" smtClean="0">
                <a:sym typeface="Wingdings" pitchFamily="2" charset="2"/>
              </a:rPr>
              <a:t> renal tubular acidosis (suspected when early urine PH of </a:t>
            </a:r>
            <a:r>
              <a:rPr lang="en-US" dirty="0" err="1" smtClean="0">
                <a:sym typeface="Wingdings" pitchFamily="2" charset="2"/>
              </a:rPr>
              <a:t>acidotic</a:t>
            </a:r>
            <a:r>
              <a:rPr lang="en-US" dirty="0" smtClean="0">
                <a:sym typeface="Wingdings" pitchFamily="2" charset="2"/>
              </a:rPr>
              <a:t> patient is &gt; 5.4.</a:t>
            </a:r>
          </a:p>
          <a:p>
            <a:pPr algn="l" rtl="0"/>
            <a:r>
              <a:rPr lang="en-US" b="1" dirty="0" smtClean="0">
                <a:sym typeface="Wingdings" pitchFamily="2" charset="2"/>
              </a:rPr>
              <a:t>Urine acidification test:</a:t>
            </a:r>
            <a:endParaRPr lang="en-US" dirty="0" smtClean="0">
              <a:sym typeface="Wingdings" pitchFamily="2" charset="2"/>
            </a:endParaRPr>
          </a:p>
          <a:p>
            <a:pPr algn="l" rtl="0">
              <a:buNone/>
            </a:pPr>
            <a:r>
              <a:rPr lang="en-US" b="1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100 mg/kg BW ammonium </a:t>
            </a:r>
            <a:r>
              <a:rPr lang="en-US" dirty="0" err="1" smtClean="0">
                <a:sym typeface="Wingdings" pitchFamily="2" charset="2"/>
              </a:rPr>
              <a:t>chloridein</a:t>
            </a:r>
            <a:r>
              <a:rPr lang="en-US" dirty="0" smtClean="0">
                <a:sym typeface="Wingdings" pitchFamily="2" charset="2"/>
              </a:rPr>
              <a:t> the </a:t>
            </a:r>
            <a:r>
              <a:rPr lang="en-US" dirty="0" err="1" smtClean="0">
                <a:sym typeface="Wingdings" pitchFamily="2" charset="2"/>
              </a:rPr>
              <a:t>morinig</a:t>
            </a:r>
            <a:r>
              <a:rPr lang="en-US" dirty="0" smtClean="0">
                <a:sym typeface="Wingdings" pitchFamily="2" charset="2"/>
              </a:rPr>
              <a:t> if PH in next 8 hrs is &gt;5.4 this is a case of renal tubular acidosis.</a:t>
            </a:r>
            <a:endParaRPr lang="ar-EG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Chemical tests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 smtClean="0"/>
              <a:t>1- protein in urine</a:t>
            </a:r>
          </a:p>
          <a:p>
            <a:pPr algn="l" rtl="0"/>
            <a:r>
              <a:rPr lang="en-US" dirty="0" err="1" smtClean="0"/>
              <a:t>Signif</a:t>
            </a:r>
            <a:r>
              <a:rPr lang="en-US" dirty="0" smtClean="0"/>
              <a:t>. </a:t>
            </a:r>
            <a:r>
              <a:rPr lang="en-US" dirty="0" err="1" smtClean="0"/>
              <a:t>proteinurea</a:t>
            </a:r>
            <a:r>
              <a:rPr lang="en-US" dirty="0" smtClean="0"/>
              <a:t> more than 1 gm\ 24hrs.</a:t>
            </a:r>
          </a:p>
          <a:p>
            <a:pPr algn="l" rtl="0"/>
            <a:r>
              <a:rPr lang="en-US" dirty="0" smtClean="0"/>
              <a:t>Cause: </a:t>
            </a:r>
            <a:r>
              <a:rPr lang="en-US" dirty="0" err="1" smtClean="0"/>
              <a:t>glomrulonephritis</a:t>
            </a:r>
            <a:r>
              <a:rPr lang="en-US" dirty="0" smtClean="0"/>
              <a:t>, cancer .</a:t>
            </a:r>
          </a:p>
          <a:p>
            <a:pPr algn="l" rtl="0"/>
            <a:r>
              <a:rPr lang="en-US" dirty="0" smtClean="0"/>
              <a:t>prolonged fever &amp; exercise </a:t>
            </a:r>
            <a:r>
              <a:rPr lang="en-US" dirty="0" smtClean="0">
                <a:sym typeface="Wingdings" pitchFamily="2" charset="2"/>
              </a:rPr>
              <a:t>transient </a:t>
            </a:r>
            <a:r>
              <a:rPr lang="en-US" dirty="0" err="1" smtClean="0">
                <a:sym typeface="Wingdings" pitchFamily="2" charset="2"/>
              </a:rPr>
              <a:t>proteinurea</a:t>
            </a:r>
            <a:r>
              <a:rPr lang="en-US" dirty="0" smtClean="0">
                <a:sym typeface="Wingdings" pitchFamily="2" charset="2"/>
              </a:rPr>
              <a:t> .</a:t>
            </a:r>
          </a:p>
          <a:p>
            <a:pPr algn="l" rtl="0"/>
            <a:r>
              <a:rPr lang="en-US" dirty="0" smtClean="0">
                <a:sym typeface="Wingdings" pitchFamily="2" charset="2"/>
              </a:rPr>
              <a:t>Tested by heating </a:t>
            </a:r>
            <a:r>
              <a:rPr lang="en-US" dirty="0" err="1" smtClean="0">
                <a:sym typeface="Wingdings" pitchFamily="2" charset="2"/>
              </a:rPr>
              <a:t>coagulatin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or by electrophoresis.</a:t>
            </a:r>
          </a:p>
          <a:p>
            <a:pPr algn="l" rtl="0"/>
            <a:r>
              <a:rPr lang="en-US" dirty="0" smtClean="0">
                <a:sym typeface="Wingdings" pitchFamily="2" charset="2"/>
              </a:rPr>
              <a:t>False +</a:t>
            </a:r>
            <a:r>
              <a:rPr lang="en-US" dirty="0" err="1" smtClean="0">
                <a:sym typeface="Wingdings" pitchFamily="2" charset="2"/>
              </a:rPr>
              <a:t>ve</a:t>
            </a:r>
            <a:r>
              <a:rPr lang="en-US" dirty="0" smtClean="0">
                <a:sym typeface="Wingdings" pitchFamily="2" charset="2"/>
              </a:rPr>
              <a:t>: concentrated urine, presence of WBCS or vaginal secretions or epithelial cells.</a:t>
            </a:r>
          </a:p>
          <a:p>
            <a:pPr algn="l" rtl="0"/>
            <a:endParaRPr lang="ar-EG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2- glucose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Normal urine: no </a:t>
            </a:r>
            <a:r>
              <a:rPr lang="en-US" dirty="0" err="1" smtClean="0"/>
              <a:t>glocose</a:t>
            </a:r>
            <a:endParaRPr lang="en-US" dirty="0" smtClean="0"/>
          </a:p>
          <a:p>
            <a:pPr algn="l" rtl="0"/>
            <a:r>
              <a:rPr lang="en-US" dirty="0" smtClean="0"/>
              <a:t>Presence of glucose: DM.</a:t>
            </a:r>
          </a:p>
          <a:p>
            <a:pPr algn="l" rtl="0"/>
            <a:r>
              <a:rPr lang="en-US" dirty="0" smtClean="0"/>
              <a:t>False +</a:t>
            </a:r>
            <a:r>
              <a:rPr lang="en-US" dirty="0" err="1" smtClean="0"/>
              <a:t>ve</a:t>
            </a:r>
            <a:r>
              <a:rPr lang="en-US" dirty="0" smtClean="0"/>
              <a:t>: large </a:t>
            </a:r>
            <a:r>
              <a:rPr lang="en-US" dirty="0" err="1" smtClean="0"/>
              <a:t>dode</a:t>
            </a:r>
            <a:r>
              <a:rPr lang="en-US" dirty="0" smtClean="0"/>
              <a:t> of </a:t>
            </a:r>
            <a:r>
              <a:rPr lang="en-US" dirty="0" err="1" smtClean="0"/>
              <a:t>asperin</a:t>
            </a:r>
            <a:r>
              <a:rPr lang="en-US" dirty="0" smtClean="0"/>
              <a:t>, </a:t>
            </a:r>
            <a:r>
              <a:rPr lang="en-US" dirty="0" err="1" smtClean="0"/>
              <a:t>vit</a:t>
            </a:r>
            <a:r>
              <a:rPr lang="en-US" dirty="0" smtClean="0"/>
              <a:t>. C, </a:t>
            </a:r>
            <a:r>
              <a:rPr lang="en-US" dirty="0" err="1" smtClean="0"/>
              <a:t>cephalosporins</a:t>
            </a:r>
            <a:r>
              <a:rPr lang="en-US" dirty="0" smtClean="0"/>
              <a:t>.</a:t>
            </a:r>
            <a:endParaRPr lang="ar-EG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u="sng" dirty="0" smtClean="0"/>
              <a:t>3- HB, </a:t>
            </a:r>
            <a:r>
              <a:rPr lang="en-US" u="sng" dirty="0" err="1" smtClean="0"/>
              <a:t>myoglobin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 </a:t>
            </a:r>
            <a:r>
              <a:rPr lang="en-US" dirty="0" err="1" smtClean="0"/>
              <a:t>heamolytic</a:t>
            </a:r>
            <a:r>
              <a:rPr lang="en-US" dirty="0" smtClean="0"/>
              <a:t> </a:t>
            </a:r>
            <a:r>
              <a:rPr lang="en-US" dirty="0" err="1" smtClean="0"/>
              <a:t>anemea</a:t>
            </a:r>
            <a:r>
              <a:rPr lang="en-US" dirty="0" smtClean="0"/>
              <a:t> &amp; excessive RBCs destruction.</a:t>
            </a:r>
          </a:p>
          <a:p>
            <a:pPr algn="l" rtl="0"/>
            <a:r>
              <a:rPr lang="en-US" dirty="0" err="1" smtClean="0"/>
              <a:t>Heamoglobinurea</a:t>
            </a:r>
            <a:r>
              <a:rPr lang="en-US" dirty="0" smtClean="0"/>
              <a:t>.</a:t>
            </a:r>
            <a:endParaRPr lang="ar-EG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4- </a:t>
            </a:r>
            <a:r>
              <a:rPr lang="en-US" dirty="0" err="1" smtClean="0"/>
              <a:t>bilirubin</a:t>
            </a:r>
            <a:r>
              <a:rPr lang="en-US" dirty="0" smtClean="0"/>
              <a:t> &amp; </a:t>
            </a:r>
            <a:r>
              <a:rPr lang="en-US" dirty="0" err="1" smtClean="0"/>
              <a:t>urobilinogen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Normal urine contain no </a:t>
            </a:r>
            <a:r>
              <a:rPr lang="en-US" dirty="0" err="1" smtClean="0"/>
              <a:t>bilirubin</a:t>
            </a:r>
            <a:r>
              <a:rPr lang="en-US" dirty="0" smtClean="0"/>
              <a:t> &amp; little </a:t>
            </a:r>
            <a:r>
              <a:rPr lang="en-US" dirty="0" err="1" smtClean="0"/>
              <a:t>urobilinogen</a:t>
            </a:r>
            <a:endParaRPr lang="en-US" dirty="0" smtClean="0"/>
          </a:p>
          <a:p>
            <a:pPr algn="l" rtl="0"/>
            <a:r>
              <a:rPr lang="en-US" dirty="0" smtClean="0"/>
              <a:t>Direct </a:t>
            </a:r>
            <a:r>
              <a:rPr lang="en-US" dirty="0" err="1" smtClean="0"/>
              <a:t>bilirubin</a:t>
            </a:r>
            <a:r>
              <a:rPr lang="en-US" dirty="0" smtClean="0"/>
              <a:t> appear in </a:t>
            </a:r>
            <a:r>
              <a:rPr lang="en-US" dirty="0" err="1" smtClean="0"/>
              <a:t>obstractive</a:t>
            </a:r>
            <a:r>
              <a:rPr lang="en-US" dirty="0" smtClean="0"/>
              <a:t> &amp; </a:t>
            </a:r>
            <a:r>
              <a:rPr lang="en-US" dirty="0" err="1" smtClean="0"/>
              <a:t>hepatocellular</a:t>
            </a:r>
            <a:r>
              <a:rPr lang="en-US" dirty="0" smtClean="0"/>
              <a:t> </a:t>
            </a:r>
            <a:r>
              <a:rPr lang="en-US" dirty="0" err="1" smtClean="0"/>
              <a:t>joundice</a:t>
            </a:r>
            <a:r>
              <a:rPr lang="en-US" dirty="0" smtClean="0"/>
              <a:t>.</a:t>
            </a:r>
            <a:endParaRPr lang="ar-EG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Microscopic examination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Early morning urine is the best specimen.</a:t>
            </a:r>
          </a:p>
          <a:p>
            <a:pPr algn="l" rtl="0"/>
            <a:r>
              <a:rPr lang="en-US" dirty="0" smtClean="0"/>
              <a:t>Presence of : </a:t>
            </a:r>
            <a:r>
              <a:rPr lang="en-US" b="1" dirty="0" smtClean="0"/>
              <a:t>RBCs, pus cells, bacteria ,leucocytes, </a:t>
            </a:r>
            <a:r>
              <a:rPr lang="en-US" b="1" dirty="0" err="1" smtClean="0"/>
              <a:t>bilharizial</a:t>
            </a:r>
            <a:r>
              <a:rPr lang="en-US" b="1" dirty="0" smtClean="0"/>
              <a:t> ova, yeasts&amp; crystals.</a:t>
            </a:r>
            <a:endParaRPr lang="ar-E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err="1" smtClean="0"/>
              <a:t>Cal</a:t>
            </a:r>
            <a:r>
              <a:rPr lang="en-US" dirty="0" err="1" smtClean="0"/>
              <a:t>c</a:t>
            </a:r>
            <a:r>
              <a:rPr lang="en-US" b="1" u="sng" dirty="0" err="1" smtClean="0"/>
              <a:t>ulaion</a:t>
            </a:r>
            <a:r>
              <a:rPr lang="en-US" b="1" u="sng" dirty="0" smtClean="0"/>
              <a:t> of clearance:</a:t>
            </a:r>
            <a:br>
              <a:rPr lang="en-US" b="1" u="sng" dirty="0" smtClean="0"/>
            </a:b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None/>
            </a:pPr>
            <a:r>
              <a:rPr lang="en-US" dirty="0" smtClean="0"/>
              <a:t>If substance X neither secreted or reabsorbed: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The amount of X cleared from plasma/min </a:t>
            </a:r>
            <a:r>
              <a:rPr lang="en-US" b="1" dirty="0" smtClean="0"/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the amount of X excreted in urine /min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FF0000"/>
                </a:solidFill>
              </a:rPr>
              <a:t>(1)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>
                <a:solidFill>
                  <a:srgbClr val="00B050"/>
                </a:solidFill>
              </a:rPr>
              <a:t>The amount of X cleared from </a:t>
            </a:r>
            <a:r>
              <a:rPr lang="en-US" dirty="0" smtClean="0">
                <a:solidFill>
                  <a:srgbClr val="00B050"/>
                </a:solidFill>
              </a:rPr>
              <a:t>plasma/min </a:t>
            </a:r>
            <a:r>
              <a:rPr lang="en-US" b="1" dirty="0" smtClean="0"/>
              <a:t>= the volume of plasma cleared from X in min (C) </a:t>
            </a:r>
            <a:r>
              <a:rPr lang="en-US" b="1" dirty="0" smtClean="0">
                <a:solidFill>
                  <a:srgbClr val="FF0000"/>
                </a:solidFill>
              </a:rPr>
              <a:t>X  </a:t>
            </a:r>
            <a:r>
              <a:rPr lang="en-US" b="1" dirty="0" smtClean="0"/>
              <a:t>the conc. Of X in plasma (p)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b="1" dirty="0" smtClean="0"/>
              <a:t>=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2060"/>
                </a:solidFill>
              </a:rPr>
              <a:t>the amount of X excreted in urine /</a:t>
            </a:r>
            <a:r>
              <a:rPr lang="en-US" dirty="0" smtClean="0">
                <a:solidFill>
                  <a:srgbClr val="002060"/>
                </a:solidFill>
              </a:rPr>
              <a:t>min </a:t>
            </a:r>
            <a:r>
              <a:rPr lang="en-US" b="1" dirty="0" smtClean="0">
                <a:solidFill>
                  <a:srgbClr val="002060"/>
                </a:solidFill>
              </a:rPr>
              <a:t>=</a:t>
            </a:r>
            <a:r>
              <a:rPr lang="en-US" b="1" dirty="0" smtClean="0"/>
              <a:t> the volume of urine /min (V) </a:t>
            </a:r>
            <a:r>
              <a:rPr lang="en-US" b="1" dirty="0" smtClean="0">
                <a:solidFill>
                  <a:srgbClr val="FF0000"/>
                </a:solidFill>
              </a:rPr>
              <a:t>X </a:t>
            </a:r>
            <a:r>
              <a:rPr lang="en-US" b="1" dirty="0" smtClean="0"/>
              <a:t>the concentration of  X in urine (U).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1- RBCs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err="1" smtClean="0"/>
              <a:t>heamaturea</a:t>
            </a:r>
            <a:r>
              <a:rPr lang="en-US" dirty="0" smtClean="0"/>
              <a:t>: presence of blood in urine.</a:t>
            </a:r>
          </a:p>
          <a:p>
            <a:pPr algn="l" rtl="0"/>
            <a:r>
              <a:rPr lang="en-US" dirty="0" smtClean="0"/>
              <a:t>Causes: urinary tract stones, infections, malignancies ,</a:t>
            </a:r>
            <a:r>
              <a:rPr lang="en-US" dirty="0" err="1" smtClean="0"/>
              <a:t>bilhariziasis</a:t>
            </a:r>
            <a:r>
              <a:rPr lang="en-US" dirty="0" smtClean="0"/>
              <a:t> &amp; </a:t>
            </a:r>
            <a:r>
              <a:rPr lang="en-US" dirty="0" err="1" smtClean="0"/>
              <a:t>sternous</a:t>
            </a:r>
            <a:r>
              <a:rPr lang="en-US" dirty="0" smtClean="0"/>
              <a:t> </a:t>
            </a:r>
            <a:r>
              <a:rPr lang="en-US" dirty="0" err="1" smtClean="0"/>
              <a:t>execise</a:t>
            </a:r>
            <a:r>
              <a:rPr lang="en-US" dirty="0" smtClean="0"/>
              <a:t>.</a:t>
            </a:r>
            <a:endParaRPr lang="ar-EG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2- bacteria, leucocytes &amp; pus cells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Indicate presence of infection.</a:t>
            </a:r>
          </a:p>
          <a:p>
            <a:pPr algn="l" rtl="0"/>
            <a:r>
              <a:rPr lang="en-US" dirty="0" err="1" smtClean="0"/>
              <a:t>Pyurea</a:t>
            </a:r>
            <a:r>
              <a:rPr lang="en-US" dirty="0" smtClean="0"/>
              <a:t>: more than 5-8 WBCs.</a:t>
            </a:r>
            <a:endParaRPr lang="ar-EG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3- casts</a:t>
            </a:r>
            <a:br>
              <a:rPr lang="en-US" u="sng" dirty="0" smtClean="0"/>
            </a:b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Casts are formed in the DCTs &amp; CDs.</a:t>
            </a:r>
          </a:p>
          <a:p>
            <a:pPr algn="l" rtl="0"/>
            <a:r>
              <a:rPr lang="en-US" dirty="0" err="1" smtClean="0"/>
              <a:t>Mixure</a:t>
            </a:r>
            <a:r>
              <a:rPr lang="en-US" dirty="0" smtClean="0"/>
              <a:t> of coagulated protein(</a:t>
            </a:r>
            <a:r>
              <a:rPr lang="en-US" dirty="0" err="1" smtClean="0"/>
              <a:t>gloulin</a:t>
            </a:r>
            <a:r>
              <a:rPr lang="en-US" dirty="0" smtClean="0"/>
              <a:t>) , </a:t>
            </a:r>
            <a:r>
              <a:rPr lang="en-US" dirty="0" err="1" smtClean="0"/>
              <a:t>mucos</a:t>
            </a:r>
            <a:r>
              <a:rPr lang="en-US" dirty="0" smtClean="0"/>
              <a:t> &amp;</a:t>
            </a:r>
            <a:r>
              <a:rPr lang="en-US" dirty="0" err="1" smtClean="0"/>
              <a:t>shedded</a:t>
            </a:r>
            <a:r>
              <a:rPr lang="en-US" dirty="0" smtClean="0"/>
              <a:t> cells</a:t>
            </a:r>
          </a:p>
          <a:p>
            <a:pPr algn="l" rtl="0"/>
            <a:r>
              <a:rPr lang="en-US" dirty="0" smtClean="0"/>
              <a:t>In renal </a:t>
            </a:r>
            <a:r>
              <a:rPr lang="en-US" dirty="0" err="1" smtClean="0"/>
              <a:t>deseases</a:t>
            </a:r>
            <a:r>
              <a:rPr lang="en-US" dirty="0" smtClean="0"/>
              <a:t> where protein is concentrated &amp; tubules acidified.</a:t>
            </a:r>
            <a:r>
              <a:rPr lang="en-US" dirty="0" smtClean="0">
                <a:sym typeface="Wingdings" pitchFamily="2" charset="2"/>
              </a:rPr>
              <a:t> renal tubular </a:t>
            </a:r>
            <a:r>
              <a:rPr lang="en-US" dirty="0" err="1" smtClean="0">
                <a:sym typeface="Wingdings" pitchFamily="2" charset="2"/>
              </a:rPr>
              <a:t>desease</a:t>
            </a:r>
            <a:r>
              <a:rPr lang="en-US" dirty="0" smtClean="0">
                <a:sym typeface="Wingdings" pitchFamily="2" charset="2"/>
              </a:rPr>
              <a:t> as in </a:t>
            </a:r>
            <a:r>
              <a:rPr lang="en-US" dirty="0" err="1" smtClean="0">
                <a:sym typeface="Wingdings" pitchFamily="2" charset="2"/>
              </a:rPr>
              <a:t>glomerulonephritis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algn="l" rtl="0"/>
            <a:r>
              <a:rPr lang="en-US" dirty="0" smtClean="0">
                <a:sym typeface="Wingdings" pitchFamily="2" charset="2"/>
              </a:rPr>
              <a:t>Hyaline ,granular &amp; albumin casts</a:t>
            </a:r>
            <a:endParaRPr lang="ar-EG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4-crystals</a:t>
            </a:r>
            <a:endParaRPr lang="ar-EG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Presence of crystals does not indicate renal </a:t>
            </a:r>
            <a:r>
              <a:rPr lang="en-US" dirty="0" err="1" smtClean="0"/>
              <a:t>desease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Types: </a:t>
            </a:r>
            <a:r>
              <a:rPr lang="en-US" dirty="0" err="1" smtClean="0"/>
              <a:t>cystine</a:t>
            </a:r>
            <a:r>
              <a:rPr lang="en-US" dirty="0" smtClean="0"/>
              <a:t>, uric acid, ca oxalate &amp; triple phosphate (</a:t>
            </a:r>
            <a:r>
              <a:rPr lang="en-US" dirty="0" err="1" smtClean="0"/>
              <a:t>struvite</a:t>
            </a:r>
            <a:r>
              <a:rPr lang="en-US" dirty="0" smtClean="0"/>
              <a:t>).</a:t>
            </a:r>
            <a:endParaRPr lang="ar-EG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Tests depends on blood analysis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err="1" smtClean="0"/>
              <a:t>Creatinine</a:t>
            </a:r>
            <a:r>
              <a:rPr lang="en-US" b="1" dirty="0" smtClean="0"/>
              <a:t> serum level :</a:t>
            </a:r>
            <a:r>
              <a:rPr lang="en-US" dirty="0" smtClean="0"/>
              <a:t> 0.7-1.4 mg%.</a:t>
            </a:r>
          </a:p>
          <a:p>
            <a:pPr algn="l" rtl="0"/>
            <a:r>
              <a:rPr lang="en-US" dirty="0" smtClean="0"/>
              <a:t>Not influenced by </a:t>
            </a:r>
            <a:r>
              <a:rPr lang="en-US" dirty="0" err="1" smtClean="0"/>
              <a:t>dietry</a:t>
            </a:r>
            <a:r>
              <a:rPr lang="en-US" dirty="0" smtClean="0"/>
              <a:t> intake (endogenous substance).</a:t>
            </a:r>
          </a:p>
          <a:p>
            <a:pPr algn="l" rtl="0"/>
            <a:r>
              <a:rPr lang="en-US" dirty="0" smtClean="0"/>
              <a:t>Remain </a:t>
            </a:r>
            <a:r>
              <a:rPr lang="en-US" dirty="0" err="1" smtClean="0"/>
              <a:t>withen</a:t>
            </a:r>
            <a:r>
              <a:rPr lang="en-US" dirty="0" smtClean="0"/>
              <a:t> normal range till 50% of renal function is lost.</a:t>
            </a:r>
          </a:p>
          <a:p>
            <a:pPr algn="l" rtl="0"/>
            <a:r>
              <a:rPr lang="en-US" b="1" dirty="0" smtClean="0"/>
              <a:t>Blood urea:</a:t>
            </a:r>
            <a:r>
              <a:rPr lang="en-US" dirty="0" smtClean="0"/>
              <a:t>10- 40 mg%</a:t>
            </a:r>
            <a:endParaRPr lang="ar-EG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as </a:t>
            </a:r>
            <a:r>
              <a:rPr lang="en-US" dirty="0" smtClean="0">
                <a:solidFill>
                  <a:srgbClr val="FF0000"/>
                </a:solidFill>
              </a:rPr>
              <a:t>(1)  </a:t>
            </a:r>
            <a:r>
              <a:rPr lang="en-US" dirty="0" smtClean="0"/>
              <a:t>so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marL="514350" indent="-514350"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C X P = U X V         </a:t>
            </a:r>
          </a:p>
          <a:p>
            <a:pPr marL="514350" indent="-514350" algn="l" rtl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b="1" dirty="0" smtClean="0"/>
              <a:t>so 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smtClean="0">
                <a:solidFill>
                  <a:srgbClr val="FF0000"/>
                </a:solidFill>
              </a:rPr>
              <a:t>C=  U X V/ P</a:t>
            </a:r>
          </a:p>
          <a:p>
            <a:pPr marL="514350" indent="-514350" algn="l" rtl="0">
              <a:buNone/>
            </a:pPr>
            <a:endParaRPr lang="ar-EG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dirty="0" smtClean="0"/>
              <a:t>Uses of clearance</a:t>
            </a:r>
            <a:br>
              <a:rPr lang="en-US" dirty="0" smtClean="0"/>
            </a:br>
            <a:r>
              <a:rPr lang="en-US" dirty="0" smtClean="0"/>
              <a:t>1- measurement of GFR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This is done by use of </a:t>
            </a:r>
            <a:r>
              <a:rPr lang="en-US" dirty="0" err="1" smtClean="0"/>
              <a:t>inulin</a:t>
            </a:r>
            <a:r>
              <a:rPr lang="en-US" dirty="0" smtClean="0"/>
              <a:t> clearance.</a:t>
            </a:r>
          </a:p>
          <a:p>
            <a:pPr algn="l" rtl="0"/>
            <a:r>
              <a:rPr lang="en-US" dirty="0" err="1" smtClean="0"/>
              <a:t>Inuline</a:t>
            </a:r>
            <a:r>
              <a:rPr lang="en-US" dirty="0" smtClean="0"/>
              <a:t> is a polymer of fructose (non toxic ,not metabolized in liver ,carried on PP or bound to RBCs)</a:t>
            </a:r>
          </a:p>
          <a:p>
            <a:pPr algn="l" rtl="0"/>
            <a:r>
              <a:rPr lang="en-US" dirty="0" err="1" smtClean="0"/>
              <a:t>Inulin</a:t>
            </a:r>
            <a:r>
              <a:rPr lang="en-US" dirty="0" smtClean="0"/>
              <a:t> is </a:t>
            </a:r>
            <a:r>
              <a:rPr lang="en-US" b="1" dirty="0" smtClean="0">
                <a:solidFill>
                  <a:srgbClr val="FF0000"/>
                </a:solidFill>
              </a:rPr>
              <a:t>freely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filtered</a:t>
            </a:r>
            <a:r>
              <a:rPr lang="en-US" dirty="0" smtClean="0"/>
              <a:t> neither </a:t>
            </a:r>
            <a:r>
              <a:rPr lang="en-US" b="1" u="sng" dirty="0" smtClean="0">
                <a:solidFill>
                  <a:srgbClr val="FF0000"/>
                </a:solidFill>
              </a:rPr>
              <a:t>secreted </a:t>
            </a:r>
            <a:r>
              <a:rPr lang="en-US" dirty="0" smtClean="0"/>
              <a:t>nor</a:t>
            </a:r>
            <a:r>
              <a:rPr lang="en-US" b="1" u="sng" dirty="0" smtClean="0">
                <a:solidFill>
                  <a:srgbClr val="FF0000"/>
                </a:solidFill>
              </a:rPr>
              <a:t> </a:t>
            </a:r>
            <a:r>
              <a:rPr lang="en-US" b="1" u="sng" dirty="0" err="1" smtClean="0">
                <a:solidFill>
                  <a:srgbClr val="FF0000"/>
                </a:solidFill>
              </a:rPr>
              <a:t>reapsorbed</a:t>
            </a:r>
            <a:r>
              <a:rPr lang="en-US" b="1" u="sng" dirty="0" smtClean="0">
                <a:solidFill>
                  <a:srgbClr val="FF0000"/>
                </a:solidFill>
              </a:rPr>
              <a:t>.</a:t>
            </a:r>
            <a:r>
              <a:rPr lang="en-US" dirty="0" smtClean="0"/>
              <a:t> </a:t>
            </a:r>
          </a:p>
          <a:p>
            <a:pPr algn="l" rtl="0"/>
            <a:r>
              <a:rPr lang="en-US" b="1" u="sng" dirty="0" smtClean="0"/>
              <a:t>the amount of </a:t>
            </a:r>
            <a:r>
              <a:rPr lang="en-US" b="1" u="sng" dirty="0" err="1" smtClean="0"/>
              <a:t>inulin</a:t>
            </a:r>
            <a:r>
              <a:rPr lang="en-US" b="1" u="sng" dirty="0" smtClean="0"/>
              <a:t> </a:t>
            </a:r>
            <a:r>
              <a:rPr lang="en-US" b="1" u="sng" dirty="0" err="1" smtClean="0"/>
              <a:t>filterd</a:t>
            </a:r>
            <a:r>
              <a:rPr lang="en-US" b="1" u="sng" dirty="0" smtClean="0"/>
              <a:t> in 1 min = the amount present in urine in 1 min.</a:t>
            </a:r>
          </a:p>
          <a:p>
            <a:pPr algn="l" rtl="0"/>
            <a:r>
              <a:rPr lang="en-US" b="1" u="sng" dirty="0" err="1" smtClean="0">
                <a:solidFill>
                  <a:srgbClr val="FF0000"/>
                </a:solidFill>
              </a:rPr>
              <a:t>Inulin</a:t>
            </a:r>
            <a:r>
              <a:rPr lang="en-US" b="1" u="sng" dirty="0" smtClean="0">
                <a:solidFill>
                  <a:srgbClr val="FF0000"/>
                </a:solidFill>
              </a:rPr>
              <a:t> clearance = GFR = </a:t>
            </a:r>
            <a:r>
              <a:rPr lang="en-US" b="1" dirty="0" smtClean="0">
                <a:solidFill>
                  <a:srgbClr val="FF0000"/>
                </a:solidFill>
              </a:rPr>
              <a:t>125 ml/min</a:t>
            </a:r>
            <a:endParaRPr lang="ar-EG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ar-EG" dirty="0" smtClean="0"/>
              <a:t> </a:t>
            </a:r>
            <a:r>
              <a:rPr lang="en-US" dirty="0" smtClean="0"/>
              <a:t>2-measurement of RBF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b="1" u="sng" dirty="0" err="1" smtClean="0"/>
              <a:t>Fick’s</a:t>
            </a:r>
            <a:r>
              <a:rPr lang="en-US" b="1" u="sng" dirty="0" smtClean="0"/>
              <a:t> principle</a:t>
            </a:r>
          </a:p>
          <a:p>
            <a:pPr algn="l" rtl="0">
              <a:buNone/>
            </a:pPr>
            <a:r>
              <a:rPr lang="en-US" dirty="0" err="1" smtClean="0"/>
              <a:t>Fick’s</a:t>
            </a:r>
            <a:r>
              <a:rPr lang="en-US" dirty="0" smtClean="0"/>
              <a:t> principle states that tissue uptake </a:t>
            </a:r>
            <a:r>
              <a:rPr lang="en-US" dirty="0" smtClean="0"/>
              <a:t>or release </a:t>
            </a:r>
            <a:r>
              <a:rPr lang="en-US" dirty="0" smtClean="0"/>
              <a:t>of substance equals the blood flow F(volume/time) multiplied by the difference between arterial (CA) and venous (CV) </a:t>
            </a:r>
            <a:r>
              <a:rPr lang="en-US" dirty="0" smtClean="0"/>
              <a:t>concentrations </a:t>
            </a:r>
            <a:r>
              <a:rPr lang="en-US" dirty="0" smtClean="0"/>
              <a:t>of the </a:t>
            </a:r>
            <a:r>
              <a:rPr lang="en-US" dirty="0" smtClean="0"/>
              <a:t>substance:</a:t>
            </a:r>
            <a:endParaRPr lang="en-US" dirty="0" smtClean="0"/>
          </a:p>
          <a:p>
            <a:pPr algn="l" rtl="0">
              <a:buNone/>
            </a:pPr>
            <a:r>
              <a:rPr lang="en-US" dirty="0" smtClean="0"/>
              <a:t> =</a:t>
            </a:r>
            <a:r>
              <a:rPr lang="en-US" dirty="0" smtClean="0"/>
              <a:t>F×(CA−CV)</a:t>
            </a:r>
            <a:br>
              <a:rPr lang="en-US" dirty="0" smtClean="0"/>
            </a:br>
            <a:endParaRPr lang="ar-E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 algn="l" rtl="0"/>
            <a:r>
              <a:rPr lang="en-US" dirty="0" err="1" smtClean="0"/>
              <a:t>Substace</a:t>
            </a:r>
            <a:r>
              <a:rPr lang="en-US" dirty="0" smtClean="0"/>
              <a:t> used </a:t>
            </a:r>
            <a:r>
              <a:rPr lang="en-US" b="1" u="sng" dirty="0" smtClean="0"/>
              <a:t>PAHA</a:t>
            </a:r>
            <a:r>
              <a:rPr lang="en-US" dirty="0" smtClean="0"/>
              <a:t> or </a:t>
            </a:r>
            <a:r>
              <a:rPr lang="en-US" dirty="0" err="1" smtClean="0"/>
              <a:t>diodrast</a:t>
            </a:r>
            <a:r>
              <a:rPr lang="en-US" dirty="0" smtClean="0"/>
              <a:t>???</a:t>
            </a:r>
          </a:p>
          <a:p>
            <a:pPr marL="514350" indent="-514350" algn="l" rtl="0"/>
            <a:r>
              <a:rPr lang="en-US" dirty="0" smtClean="0"/>
              <a:t>Why? When those substances present at low concentration(&lt; 2mg%) </a:t>
            </a:r>
            <a:r>
              <a:rPr lang="en-US" dirty="0" err="1" smtClean="0"/>
              <a:t>comletely</a:t>
            </a:r>
            <a:r>
              <a:rPr lang="en-US" dirty="0" smtClean="0"/>
              <a:t> secreted by single </a:t>
            </a:r>
            <a:r>
              <a:rPr lang="en-US" dirty="0" err="1" smtClean="0"/>
              <a:t>circulatin</a:t>
            </a:r>
            <a:r>
              <a:rPr lang="en-US" dirty="0" smtClean="0"/>
              <a:t> through the kidney</a:t>
            </a:r>
          </a:p>
          <a:p>
            <a:pPr marL="514350" indent="-514350" algn="l" rtl="0"/>
            <a:r>
              <a:rPr lang="en-US" dirty="0" smtClean="0"/>
              <a:t>Clearance of PAHA = RPF</a:t>
            </a:r>
          </a:p>
          <a:p>
            <a:pPr marL="514350" indent="-514350" algn="l" rtl="0"/>
            <a:r>
              <a:rPr lang="en-US" dirty="0" smtClean="0"/>
              <a:t>RPF= U X V/ P = 630 ml/min</a:t>
            </a:r>
          </a:p>
          <a:p>
            <a:pPr marL="514350" indent="-514350" algn="l" rtl="0"/>
            <a:r>
              <a:rPr lang="en-US" dirty="0" smtClean="0"/>
              <a:t>10% of renal blood flow go to renal pelvis &amp;renal capsule (non functional </a:t>
            </a:r>
            <a:r>
              <a:rPr lang="en-US" dirty="0" err="1" smtClean="0"/>
              <a:t>stracture</a:t>
            </a:r>
            <a:r>
              <a:rPr lang="en-US" dirty="0" smtClean="0"/>
              <a:t>)= </a:t>
            </a:r>
            <a:r>
              <a:rPr lang="en-US" b="1" dirty="0" smtClean="0"/>
              <a:t>extraction ratio.</a:t>
            </a:r>
          </a:p>
          <a:p>
            <a:pPr marL="514350" indent="-514350" algn="l" rtl="0">
              <a:buNone/>
            </a:pPr>
            <a:r>
              <a:rPr lang="en-US" b="1" dirty="0" smtClean="0"/>
              <a:t>Total plasma flow = RPF X 100/90= 630 X 100\90=700 ml\min.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Renal blood flow  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/>
              <a:t>RBF = RPF X 1/ 1- HV</a:t>
            </a:r>
          </a:p>
          <a:p>
            <a:pPr algn="l" rtl="0">
              <a:buNone/>
            </a:pPr>
            <a:r>
              <a:rPr lang="en-US" dirty="0" smtClean="0"/>
              <a:t>RBF= 1200 ml/min</a:t>
            </a:r>
          </a:p>
          <a:p>
            <a:pPr algn="l" rtl="0">
              <a:buNone/>
            </a:pPr>
            <a:endParaRPr lang="ar-EG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630</TotalTime>
  <Words>1901</Words>
  <Application>Microsoft Office PowerPoint</Application>
  <PresentationFormat>On-screen Show (4:3)</PresentationFormat>
  <Paragraphs>197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Flow</vt:lpstr>
      <vt:lpstr>Renal function tests</vt:lpstr>
      <vt:lpstr>Combined urine &amp; blood tests</vt:lpstr>
      <vt:lpstr>Clearance </vt:lpstr>
      <vt:lpstr>Calculaion of clearance: </vt:lpstr>
      <vt:lpstr>Slide 5</vt:lpstr>
      <vt:lpstr>Uses of clearance 1- measurement of GFR</vt:lpstr>
      <vt:lpstr> 2-measurement of RBF</vt:lpstr>
      <vt:lpstr>Slide 8</vt:lpstr>
      <vt:lpstr>Slide 9</vt:lpstr>
      <vt:lpstr>1- creatinine clearance </vt:lpstr>
      <vt:lpstr>2- urea clearance</vt:lpstr>
      <vt:lpstr>Slide 12</vt:lpstr>
      <vt:lpstr>3- glucose </vt:lpstr>
      <vt:lpstr>Load of substance</vt:lpstr>
      <vt:lpstr>TM OR tubular maximum</vt:lpstr>
      <vt:lpstr>TMG or tubular max for glucose</vt:lpstr>
      <vt:lpstr>Renal theroshold for glucose </vt:lpstr>
      <vt:lpstr>ANSWER THE FOLLOWING</vt:lpstr>
      <vt:lpstr>Slide 19</vt:lpstr>
      <vt:lpstr>Slide 20</vt:lpstr>
      <vt:lpstr>Slide 21</vt:lpstr>
      <vt:lpstr>Slide 22</vt:lpstr>
      <vt:lpstr>answer</vt:lpstr>
      <vt:lpstr>answer</vt:lpstr>
      <vt:lpstr>3- handling of renal tubules with  different substances</vt:lpstr>
      <vt:lpstr>Urine examination</vt:lpstr>
      <vt:lpstr>Complete urine analysis</vt:lpstr>
      <vt:lpstr>Urine collection</vt:lpstr>
      <vt:lpstr>Method of collection</vt:lpstr>
      <vt:lpstr>Physical examination</vt:lpstr>
      <vt:lpstr>2- aspect </vt:lpstr>
      <vt:lpstr>3-urine volume</vt:lpstr>
      <vt:lpstr>4- specefic gravity</vt:lpstr>
      <vt:lpstr>5- reaction of urine</vt:lpstr>
      <vt:lpstr>Chemical tests</vt:lpstr>
      <vt:lpstr>2- glucose</vt:lpstr>
      <vt:lpstr>3- HB, myoglobin</vt:lpstr>
      <vt:lpstr>4- bilirubin &amp; urobilinogen</vt:lpstr>
      <vt:lpstr>Microscopic examination</vt:lpstr>
      <vt:lpstr>1- RBCs</vt:lpstr>
      <vt:lpstr>2- bacteria, leucocytes &amp; pus cells</vt:lpstr>
      <vt:lpstr>3- casts </vt:lpstr>
      <vt:lpstr>4-crystals</vt:lpstr>
      <vt:lpstr>Tests depends on blood analysis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Renal function tests</dc:title>
  <dc:creator>dina</dc:creator>
  <cp:lastModifiedBy>dina</cp:lastModifiedBy>
  <cp:revision>17</cp:revision>
  <dcterms:created xsi:type="dcterms:W3CDTF">2018-10-13T21:52:06Z</dcterms:created>
  <dcterms:modified xsi:type="dcterms:W3CDTF">2018-10-21T05:10:38Z</dcterms:modified>
</cp:coreProperties>
</file>